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26"/>
  </p:notesMasterIdLst>
  <p:handoutMasterIdLst>
    <p:handoutMasterId r:id="rId27"/>
  </p:handoutMasterIdLst>
  <p:sldIdLst>
    <p:sldId id="256" r:id="rId3"/>
    <p:sldId id="269" r:id="rId4"/>
    <p:sldId id="270" r:id="rId5"/>
    <p:sldId id="274" r:id="rId6"/>
    <p:sldId id="275" r:id="rId7"/>
    <p:sldId id="272" r:id="rId8"/>
    <p:sldId id="273" r:id="rId9"/>
    <p:sldId id="271" r:id="rId10"/>
    <p:sldId id="276" r:id="rId11"/>
    <p:sldId id="278" r:id="rId12"/>
    <p:sldId id="277" r:id="rId13"/>
    <p:sldId id="257" r:id="rId14"/>
    <p:sldId id="263" r:id="rId15"/>
    <p:sldId id="259" r:id="rId16"/>
    <p:sldId id="261" r:id="rId17"/>
    <p:sldId id="266" r:id="rId18"/>
    <p:sldId id="267" r:id="rId19"/>
    <p:sldId id="268" r:id="rId20"/>
    <p:sldId id="264" r:id="rId21"/>
    <p:sldId id="265" r:id="rId22"/>
    <p:sldId id="281" r:id="rId23"/>
    <p:sldId id="280" r:id="rId24"/>
    <p:sldId id="279" r:id="rId25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07" autoAdjust="0"/>
  </p:normalViewPr>
  <p:slideViewPr>
    <p:cSldViewPr snapToGrid="0">
      <p:cViewPr varScale="1">
        <p:scale>
          <a:sx n="67" d="100"/>
          <a:sy n="67" d="100"/>
        </p:scale>
        <p:origin x="14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r>
              <a:rPr lang="en-US" dirty="0"/>
              <a:t>Growth centers</a:t>
            </a:r>
          </a:p>
          <a:p>
            <a:r>
              <a:rPr lang="en-US" dirty="0"/>
              <a:t>West Don Lands</a:t>
            </a:r>
          </a:p>
          <a:p>
            <a:r>
              <a:rPr lang="en-US" dirty="0"/>
              <a:t>Liberty village</a:t>
            </a:r>
          </a:p>
          <a:p>
            <a:r>
              <a:rPr lang="en-US" dirty="0"/>
              <a:t>Riverdale</a:t>
            </a:r>
          </a:p>
          <a:p>
            <a:endParaRPr lang="en-CA" dirty="0"/>
          </a:p>
          <a:p>
            <a:r>
              <a:rPr lang="en-CA" dirty="0"/>
              <a:t>Outline</a:t>
            </a:r>
          </a:p>
          <a:p>
            <a:r>
              <a:rPr lang="en-CA" dirty="0"/>
              <a:t>Deadline to submit thesis</a:t>
            </a:r>
          </a:p>
          <a:p>
            <a:r>
              <a:rPr lang="en-CA"/>
              <a:t>Month-by-month tuition</a:t>
            </a:r>
          </a:p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78868C7-AC6C-4869-BF1D-10EE3907CE1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11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21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92422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Prepared by: Stepan Oskin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E99A3-0AC6-4A49-B240-6D0BC3A8C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DEAA3-5663-43BB-BEAF-FFB00A3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12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18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3: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3.1: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3.1: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21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4: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214102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D26CE3F-D518-4BD9-8C72-EADC2D9A2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5" r="2" b="17665"/>
          <a:stretch/>
        </p:blipFill>
        <p:spPr>
          <a:xfrm>
            <a:off x="-1543050" y="-634646"/>
            <a:ext cx="12755879" cy="956591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64471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9C27-B06C-4A5F-96D0-35A3300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5861272"/>
            <a:ext cx="9269450" cy="82104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Teranet records within 1’000m of a point</a:t>
            </a:r>
            <a:endParaRPr lang="en-CA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78315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62538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34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2555-5DB8-4FC3-8D3E-41F10DD2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chapters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5D95B-F39B-4439-B302-BF8EF8FED28B}"/>
              </a:ext>
            </a:extLst>
          </p:cNvPr>
          <p:cNvSpPr txBox="1"/>
          <p:nvPr/>
        </p:nvSpPr>
        <p:spPr>
          <a:xfrm>
            <a:off x="693043" y="2240280"/>
            <a:ext cx="50867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AutoNum type="arabicPeriod"/>
            </a:pPr>
            <a:r>
              <a:rPr lang="en-US" dirty="0"/>
              <a:t>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complexity and “wicked” planning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use and transportation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registration in Ontario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of working with Teranet data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sources, spatial, and temporal relationships</a:t>
            </a:r>
          </a:p>
          <a:p>
            <a:pPr marL="342900" indent="-342900">
              <a:buAutoNum type="arabicPeriod" startAt="3"/>
            </a:pPr>
            <a:r>
              <a:rPr lang="en-US" dirty="0"/>
              <a:t>Data preparation</a:t>
            </a:r>
          </a:p>
          <a:p>
            <a:pPr marL="342900" indent="-342900">
              <a:buAutoNum type="arabicPeriod" startAt="3"/>
            </a:pPr>
            <a:r>
              <a:rPr lang="en-US" dirty="0"/>
              <a:t>Database design</a:t>
            </a:r>
          </a:p>
          <a:p>
            <a:pPr marL="342900" indent="-342900">
              <a:buAutoNum type="arabicPeriod" startAt="3"/>
            </a:pPr>
            <a:r>
              <a:rPr lang="en-US" dirty="0"/>
              <a:t>EDA</a:t>
            </a:r>
          </a:p>
          <a:p>
            <a:pPr marL="342900" indent="-342900">
              <a:buAutoNum type="arabicPeriod" startAt="3"/>
            </a:pPr>
            <a:r>
              <a:rPr lang="en-US" dirty="0"/>
              <a:t>Conclusion</a:t>
            </a:r>
          </a:p>
          <a:p>
            <a:pPr marL="342900" indent="-342900">
              <a:buAutoNum type="arabicPeriod" startAt="3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25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1.1.1: Distribution of price corrected to 2016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bottom cut-off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CFAC1-48D3-43D4-A2BC-0EDC32B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2" y="1117599"/>
            <a:ext cx="6721203" cy="62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374F9-1B99-46B3-AE39-5AFBE505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2" y="1028046"/>
            <a:ext cx="6461251" cy="61348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42C0B8-27F8-41A8-9442-A80669A5416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1.1.2: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604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5’000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28CCB-187F-4903-90EE-35BC26A9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028047"/>
            <a:ext cx="6281523" cy="6010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4F1B22-8967-4624-81AA-2DC504421ACF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1.1.3: Distribution of price corrected to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538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5114B7-3029-44B2-B247-B41963D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6" y="1052325"/>
            <a:ext cx="8855640" cy="55084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56925" y="1052325"/>
            <a:ext cx="0" cy="4637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872CD4-7F5C-495D-BC74-D4386BA1026F}"/>
              </a:ext>
            </a:extLst>
          </p:cNvPr>
          <p:cNvCxnSpPr>
            <a:cxnSpLocks/>
          </p:cNvCxnSpPr>
          <p:nvPr/>
        </p:nvCxnSpPr>
        <p:spPr>
          <a:xfrm>
            <a:off x="7456925" y="6380480"/>
            <a:ext cx="0" cy="2865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330CF-0A41-4F44-A464-2A7D4FC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5" y="1203279"/>
            <a:ext cx="9016558" cy="5004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E605C9-4E8B-4E93-A0DA-E04F4E7BB77E}"/>
              </a:ext>
            </a:extLst>
          </p:cNvPr>
          <p:cNvSpPr txBox="1">
            <a:spLocks/>
          </p:cNvSpPr>
          <p:nvPr/>
        </p:nvSpPr>
        <p:spPr>
          <a:xfrm>
            <a:off x="659073" y="18046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1.3: Median consideration amount</a:t>
            </a:r>
          </a:p>
          <a:p>
            <a:r>
              <a:rPr lang="en-US" sz="2800" dirty="0"/>
              <a:t>with and without correction for inflation (to 2016 prices)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07CB9-B4D0-4554-B11B-789AFE4B4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1465"/>
              </p:ext>
            </p:extLst>
          </p:nvPr>
        </p:nvGraphicFramePr>
        <p:xfrm>
          <a:off x="335280" y="6247791"/>
          <a:ext cx="9098197" cy="46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216">
                  <a:extLst>
                    <a:ext uri="{9D8B030D-6E8A-4147-A177-3AD203B41FA5}">
                      <a16:colId xmlns:a16="http://schemas.microsoft.com/office/drawing/2014/main" val="709501284"/>
                    </a:ext>
                  </a:extLst>
                </a:gridCol>
                <a:gridCol w="417406">
                  <a:extLst>
                    <a:ext uri="{9D8B030D-6E8A-4147-A177-3AD203B41FA5}">
                      <a16:colId xmlns:a16="http://schemas.microsoft.com/office/drawing/2014/main" val="411548328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90402545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499883068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97204792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89475365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2447853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21472405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1654148943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447290495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81544659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0658700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738587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179071314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308221447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3539212036"/>
                    </a:ext>
                  </a:extLst>
                </a:gridCol>
                <a:gridCol w="479905">
                  <a:extLst>
                    <a:ext uri="{9D8B030D-6E8A-4147-A177-3AD203B41FA5}">
                      <a16:colId xmlns:a16="http://schemas.microsoft.com/office/drawing/2014/main" val="2221797772"/>
                    </a:ext>
                  </a:extLst>
                </a:gridCol>
              </a:tblGrid>
              <a:tr h="13756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YEAR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1989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1999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524099392"/>
                  </a:ext>
                </a:extLst>
              </a:tr>
              <a:tr h="275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Percentage change compared to 2016 prices (X)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104.92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97.40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88.47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81.32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72.36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65.09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55.35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53.69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51.17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51.17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47.21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45.06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42.65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41.25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38.97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35.18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2" marR="5732" marT="5732" marB="0" anchor="b"/>
                </a:tc>
                <a:extLst>
                  <a:ext uri="{0D108BD9-81ED-4DB2-BD59-A6C34878D82A}">
                    <a16:rowId xmlns:a16="http://schemas.microsoft.com/office/drawing/2014/main" val="35295110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E88840-E17A-43A5-A6F0-1053F4F4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60479"/>
              </p:ext>
            </p:extLst>
          </p:nvPr>
        </p:nvGraphicFramePr>
        <p:xfrm>
          <a:off x="740320" y="6946568"/>
          <a:ext cx="8693146" cy="43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534">
                  <a:extLst>
                    <a:ext uri="{9D8B030D-6E8A-4147-A177-3AD203B41FA5}">
                      <a16:colId xmlns:a16="http://schemas.microsoft.com/office/drawing/2014/main" val="420519522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5070510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9873410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8142123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63009050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56887530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29326967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818202323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9244084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317850807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57933085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6637473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4210918872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01688796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358887444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2539586954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16632251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1752139629"/>
                    </a:ext>
                  </a:extLst>
                </a:gridCol>
                <a:gridCol w="457534">
                  <a:extLst>
                    <a:ext uri="{9D8B030D-6E8A-4147-A177-3AD203B41FA5}">
                      <a16:colId xmlns:a16="http://schemas.microsoft.com/office/drawing/2014/main" val="99038863"/>
                    </a:ext>
                  </a:extLst>
                </a:gridCol>
              </a:tblGrid>
              <a:tr h="1372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2006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2009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2010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2011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2012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2013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2015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2016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2017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2018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2019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520797636"/>
                  </a:ext>
                </a:extLst>
              </a:tr>
              <a:tr h="27452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30.80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29.23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25.95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22.84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20.77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15.37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11.87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12.16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11.10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7.76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6.17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4.96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2.54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1.49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effectLst/>
                        </a:rPr>
                        <a:t>0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-1.00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</a:rPr>
                        <a:t>-3.37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</a:rPr>
                        <a:t>-5.28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336512113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ACDCD-274C-44CA-83D3-F1CEF999425A}"/>
              </a:ext>
            </a:extLst>
          </p:cNvPr>
          <p:cNvCxnSpPr>
            <a:cxnSpLocks/>
          </p:cNvCxnSpPr>
          <p:nvPr/>
        </p:nvCxnSpPr>
        <p:spPr>
          <a:xfrm>
            <a:off x="2112765" y="1524000"/>
            <a:ext cx="0" cy="427736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77393-6D5C-4D11-BBAE-FA9974B4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4EC639-CD74-4304-B86B-6E7790FAB22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9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B86EE-9B56-4EBD-8A63-9C93D0CF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" y="0"/>
            <a:ext cx="90751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7392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431</Words>
  <Application>Microsoft Office PowerPoint</Application>
  <PresentationFormat>Custom</PresentationFormat>
  <Paragraphs>154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 Bamburgh circle, Scarborough</vt:lpstr>
      <vt:lpstr>75 Bamburgh Cir, Scarborough individual unit sales</vt:lpstr>
      <vt:lpstr>PowerPoint Presentation</vt:lpstr>
      <vt:lpstr>2.2: East Liberty St, Toronto</vt:lpstr>
      <vt:lpstr>PowerPoint Presentation</vt:lpstr>
      <vt:lpstr>PowerPoint Presentation</vt:lpstr>
      <vt:lpstr>3.1: 300 Bloor St East, Toronto</vt:lpstr>
      <vt:lpstr>PowerPoint Presentation</vt:lpstr>
      <vt:lpstr>4.1 Teranet records within 1’000m of a point</vt:lpstr>
      <vt:lpstr>Thesis chapters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1</cp:revision>
  <dcterms:created xsi:type="dcterms:W3CDTF">2019-09-02T23:58:21Z</dcterms:created>
  <dcterms:modified xsi:type="dcterms:W3CDTF">2019-09-03T02:19:07Z</dcterms:modified>
</cp:coreProperties>
</file>